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7" r:id="rId3"/>
    <p:sldId id="369" r:id="rId4"/>
    <p:sldId id="368" r:id="rId5"/>
    <p:sldId id="382" r:id="rId6"/>
    <p:sldId id="388" r:id="rId7"/>
    <p:sldId id="383" r:id="rId8"/>
    <p:sldId id="384" r:id="rId9"/>
    <p:sldId id="389" r:id="rId10"/>
    <p:sldId id="390" r:id="rId11"/>
    <p:sldId id="366" r:id="rId12"/>
    <p:sldId id="373" r:id="rId13"/>
    <p:sldId id="379" r:id="rId14"/>
    <p:sldId id="375" r:id="rId15"/>
    <p:sldId id="380" r:id="rId16"/>
    <p:sldId id="376" r:id="rId17"/>
    <p:sldId id="385" r:id="rId18"/>
    <p:sldId id="378" r:id="rId19"/>
    <p:sldId id="386" r:id="rId20"/>
    <p:sldId id="300" r:id="rId21"/>
  </p:sldIdLst>
  <p:sldSz cx="9144000" cy="6858000" type="screen4x3"/>
  <p:notesSz cx="6797675" cy="9928225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18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6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533F6-AE9C-4DED-B703-47868ECFD6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B9D5DD-CC22-4E3A-BD85-63046DF920FB}">
      <dgm:prSet/>
      <dgm:spPr/>
      <dgm:t>
        <a:bodyPr/>
        <a:lstStyle/>
        <a:p>
          <a:r>
            <a:rPr lang="ru-RU" dirty="0"/>
            <a:t> </a:t>
          </a:r>
          <a:r>
            <a:rPr lang="ru-RU" b="1" dirty="0"/>
            <a:t>Геймификация обучения через ИИ</a:t>
          </a:r>
          <a:r>
            <a:rPr lang="ru-RU" dirty="0"/>
            <a:t>
🎮 Внедрение игровых механик с адаптивным уровнем сложности, где студенты могут проходить "квесты", соревноваться с виртуальными персонажами или участвовать в ИИ-симуляциях реальных ситуаций.</a:t>
          </a:r>
        </a:p>
      </dgm:t>
    </dgm:pt>
    <dgm:pt modelId="{74DE3D66-9763-4645-940B-D6C7F5C621ED}" type="parTrans" cxnId="{744057F7-3E1A-4698-9A4A-3BDF48935D8D}">
      <dgm:prSet/>
      <dgm:spPr/>
      <dgm:t>
        <a:bodyPr/>
        <a:lstStyle/>
        <a:p>
          <a:endParaRPr lang="ru-RU"/>
        </a:p>
      </dgm:t>
    </dgm:pt>
    <dgm:pt modelId="{A57CBADF-3005-46F9-9DFE-06665A6B966C}" type="sibTrans" cxnId="{744057F7-3E1A-4698-9A4A-3BDF48935D8D}">
      <dgm:prSet/>
      <dgm:spPr/>
      <dgm:t>
        <a:bodyPr/>
        <a:lstStyle/>
        <a:p>
          <a:endParaRPr lang="ru-RU"/>
        </a:p>
      </dgm:t>
    </dgm:pt>
    <dgm:pt modelId="{72CBBF4A-AFBB-449A-9D58-39FDC251E527}">
      <dgm:prSet/>
      <dgm:spPr/>
      <dgm:t>
        <a:bodyPr/>
        <a:lstStyle/>
        <a:p>
          <a:r>
            <a:rPr lang="ru-RU" b="1" dirty="0"/>
            <a:t>АИ-сценарии для изучения реальных кейсов</a:t>
          </a:r>
          <a:r>
            <a:rPr lang="ru-RU" dirty="0"/>
            <a:t>
🏢 Встроенные в программу интерактивные симуляции бизнес-ситуаций, судебных процессов, медицинских диагностик и других кейсов, где ИИ будет менять сценарий в зависимости от решений студента.</a:t>
          </a:r>
        </a:p>
      </dgm:t>
    </dgm:pt>
    <dgm:pt modelId="{69AE9009-C7DF-4828-B2F8-3F2BE0DE6986}" type="parTrans" cxnId="{48A74392-0877-4232-B054-31045E47CA71}">
      <dgm:prSet/>
      <dgm:spPr/>
      <dgm:t>
        <a:bodyPr/>
        <a:lstStyle/>
        <a:p>
          <a:endParaRPr lang="ru-RU"/>
        </a:p>
      </dgm:t>
    </dgm:pt>
    <dgm:pt modelId="{A45CD802-57E8-46DA-BF61-F34F354A628A}" type="sibTrans" cxnId="{48A74392-0877-4232-B054-31045E47CA71}">
      <dgm:prSet/>
      <dgm:spPr/>
      <dgm:t>
        <a:bodyPr/>
        <a:lstStyle/>
        <a:p>
          <a:endParaRPr lang="ru-RU"/>
        </a:p>
      </dgm:t>
    </dgm:pt>
    <dgm:pt modelId="{78C3479E-54E4-4045-8909-6C2058163F97}">
      <dgm:prSet custT="1"/>
      <dgm:spPr/>
      <dgm:t>
        <a:bodyPr/>
        <a:lstStyle/>
        <a:p>
          <a:r>
            <a:rPr lang="ru-RU" sz="1300" b="1" dirty="0"/>
            <a:t>ИИ-наставники для студентов</a:t>
          </a:r>
          <a:r>
            <a:rPr lang="ru-RU" sz="1300" dirty="0"/>
            <a:t>
🔹 Разработка виртуальных ассистентов-менторов, которые будут сопровождать студентов на протяжении всего курса, помогая с разбором сложных тем и анализируя их прогресс.</a:t>
          </a:r>
        </a:p>
      </dgm:t>
    </dgm:pt>
    <dgm:pt modelId="{91F12655-01D9-42EB-98B9-5C85D2D5510A}" type="parTrans" cxnId="{A7FDC1A0-9B6A-4918-941B-9A0A67DCF625}">
      <dgm:prSet/>
      <dgm:spPr/>
      <dgm:t>
        <a:bodyPr/>
        <a:lstStyle/>
        <a:p>
          <a:endParaRPr lang="ru-RU"/>
        </a:p>
      </dgm:t>
    </dgm:pt>
    <dgm:pt modelId="{AE56F19F-BC36-43F2-8C9A-5631B9CA5915}" type="sibTrans" cxnId="{A7FDC1A0-9B6A-4918-941B-9A0A67DCF625}">
      <dgm:prSet/>
      <dgm:spPr/>
      <dgm:t>
        <a:bodyPr/>
        <a:lstStyle/>
        <a:p>
          <a:endParaRPr lang="ru-RU"/>
        </a:p>
      </dgm:t>
    </dgm:pt>
    <dgm:pt modelId="{9B38B45C-A484-4232-8C35-B27A2F74DD49}" type="pres">
      <dgm:prSet presAssocID="{628533F6-AE9C-4DED-B703-47868ECFD6A6}" presName="linearFlow" presStyleCnt="0">
        <dgm:presLayoutVars>
          <dgm:dir/>
          <dgm:resizeHandles val="exact"/>
        </dgm:presLayoutVars>
      </dgm:prSet>
      <dgm:spPr/>
    </dgm:pt>
    <dgm:pt modelId="{32FBECF7-10E6-4487-AD6E-94A6C5C71DCA}" type="pres">
      <dgm:prSet presAssocID="{78C3479E-54E4-4045-8909-6C2058163F97}" presName="composite" presStyleCnt="0"/>
      <dgm:spPr/>
    </dgm:pt>
    <dgm:pt modelId="{B0B3E3BD-6337-40FC-9197-6795AE54B9A8}" type="pres">
      <dgm:prSet presAssocID="{78C3479E-54E4-4045-8909-6C2058163F97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3297F726-A100-411F-A4E0-6E1FCF4FCBF7}" type="pres">
      <dgm:prSet presAssocID="{78C3479E-54E4-4045-8909-6C2058163F97}" presName="txShp" presStyleLbl="node1" presStyleIdx="0" presStyleCnt="3">
        <dgm:presLayoutVars>
          <dgm:bulletEnabled val="1"/>
        </dgm:presLayoutVars>
      </dgm:prSet>
      <dgm:spPr/>
    </dgm:pt>
    <dgm:pt modelId="{7F96C30E-2876-4A7D-9E2F-A7B36AAA863A}" type="pres">
      <dgm:prSet presAssocID="{AE56F19F-BC36-43F2-8C9A-5631B9CA5915}" presName="spacing" presStyleCnt="0"/>
      <dgm:spPr/>
    </dgm:pt>
    <dgm:pt modelId="{4AC820C3-45DB-4619-9B52-316EF068156A}" type="pres">
      <dgm:prSet presAssocID="{72CBBF4A-AFBB-449A-9D58-39FDC251E527}" presName="composite" presStyleCnt="0"/>
      <dgm:spPr/>
    </dgm:pt>
    <dgm:pt modelId="{A75C2A8C-03D3-40D4-A7CA-89A998CC353C}" type="pres">
      <dgm:prSet presAssocID="{72CBBF4A-AFBB-449A-9D58-39FDC251E527}" presName="imgShp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9C919B18-FC29-4C2D-B10B-DBBD4348F829}" type="pres">
      <dgm:prSet presAssocID="{72CBBF4A-AFBB-449A-9D58-39FDC251E527}" presName="txShp" presStyleLbl="node1" presStyleIdx="1" presStyleCnt="3">
        <dgm:presLayoutVars>
          <dgm:bulletEnabled val="1"/>
        </dgm:presLayoutVars>
      </dgm:prSet>
      <dgm:spPr/>
    </dgm:pt>
    <dgm:pt modelId="{172205C1-AC88-4371-AB2C-2394E1004170}" type="pres">
      <dgm:prSet presAssocID="{A45CD802-57E8-46DA-BF61-F34F354A628A}" presName="spacing" presStyleCnt="0"/>
      <dgm:spPr/>
    </dgm:pt>
    <dgm:pt modelId="{39BB1BD5-A26E-4E85-B383-78E7A0918AD3}" type="pres">
      <dgm:prSet presAssocID="{16B9D5DD-CC22-4E3A-BD85-63046DF920FB}" presName="composite" presStyleCnt="0"/>
      <dgm:spPr/>
    </dgm:pt>
    <dgm:pt modelId="{FC293383-B512-44C7-B615-0D5AAAB0E255}" type="pres">
      <dgm:prSet presAssocID="{16B9D5DD-CC22-4E3A-BD85-63046DF920FB}" presName="imgShp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8BE8DC13-24B4-416C-A3AB-9BD58F892AC1}" type="pres">
      <dgm:prSet presAssocID="{16B9D5DD-CC22-4E3A-BD85-63046DF920FB}" presName="txShp" presStyleLbl="node1" presStyleIdx="2" presStyleCnt="3">
        <dgm:presLayoutVars>
          <dgm:bulletEnabled val="1"/>
        </dgm:presLayoutVars>
      </dgm:prSet>
      <dgm:spPr/>
    </dgm:pt>
  </dgm:ptLst>
  <dgm:cxnLst>
    <dgm:cxn modelId="{F30E7251-B95F-4292-8F9D-65CC71C1F3DB}" type="presOf" srcId="{72CBBF4A-AFBB-449A-9D58-39FDC251E527}" destId="{9C919B18-FC29-4C2D-B10B-DBBD4348F829}" srcOrd="0" destOrd="0" presId="urn:microsoft.com/office/officeart/2005/8/layout/vList3"/>
    <dgm:cxn modelId="{28D33C89-B53A-47C0-A885-FB4725DA2D53}" type="presOf" srcId="{628533F6-AE9C-4DED-B703-47868ECFD6A6}" destId="{9B38B45C-A484-4232-8C35-B27A2F74DD49}" srcOrd="0" destOrd="0" presId="urn:microsoft.com/office/officeart/2005/8/layout/vList3"/>
    <dgm:cxn modelId="{48A74392-0877-4232-B054-31045E47CA71}" srcId="{628533F6-AE9C-4DED-B703-47868ECFD6A6}" destId="{72CBBF4A-AFBB-449A-9D58-39FDC251E527}" srcOrd="1" destOrd="0" parTransId="{69AE9009-C7DF-4828-B2F8-3F2BE0DE6986}" sibTransId="{A45CD802-57E8-46DA-BF61-F34F354A628A}"/>
    <dgm:cxn modelId="{477E889F-6DE9-429F-B81E-D4EB30CABE65}" type="presOf" srcId="{78C3479E-54E4-4045-8909-6C2058163F97}" destId="{3297F726-A100-411F-A4E0-6E1FCF4FCBF7}" srcOrd="0" destOrd="0" presId="urn:microsoft.com/office/officeart/2005/8/layout/vList3"/>
    <dgm:cxn modelId="{A7FDC1A0-9B6A-4918-941B-9A0A67DCF625}" srcId="{628533F6-AE9C-4DED-B703-47868ECFD6A6}" destId="{78C3479E-54E4-4045-8909-6C2058163F97}" srcOrd="0" destOrd="0" parTransId="{91F12655-01D9-42EB-98B9-5C85D2D5510A}" sibTransId="{AE56F19F-BC36-43F2-8C9A-5631B9CA5915}"/>
    <dgm:cxn modelId="{D9B2C3E8-61DE-4B44-82E3-6271958B85FA}" type="presOf" srcId="{16B9D5DD-CC22-4E3A-BD85-63046DF920FB}" destId="{8BE8DC13-24B4-416C-A3AB-9BD58F892AC1}" srcOrd="0" destOrd="0" presId="urn:microsoft.com/office/officeart/2005/8/layout/vList3"/>
    <dgm:cxn modelId="{744057F7-3E1A-4698-9A4A-3BDF48935D8D}" srcId="{628533F6-AE9C-4DED-B703-47868ECFD6A6}" destId="{16B9D5DD-CC22-4E3A-BD85-63046DF920FB}" srcOrd="2" destOrd="0" parTransId="{74DE3D66-9763-4645-940B-D6C7F5C621ED}" sibTransId="{A57CBADF-3005-46F9-9DFE-06665A6B966C}"/>
    <dgm:cxn modelId="{F4912C4B-0B14-416B-A9AF-D294B322AD54}" type="presParOf" srcId="{9B38B45C-A484-4232-8C35-B27A2F74DD49}" destId="{32FBECF7-10E6-4487-AD6E-94A6C5C71DCA}" srcOrd="0" destOrd="0" presId="urn:microsoft.com/office/officeart/2005/8/layout/vList3"/>
    <dgm:cxn modelId="{6B44CC0E-E018-41A9-B064-D9F5BA0AEA48}" type="presParOf" srcId="{32FBECF7-10E6-4487-AD6E-94A6C5C71DCA}" destId="{B0B3E3BD-6337-40FC-9197-6795AE54B9A8}" srcOrd="0" destOrd="0" presId="urn:microsoft.com/office/officeart/2005/8/layout/vList3"/>
    <dgm:cxn modelId="{EB3BC4FA-BB56-48B4-BDDF-A5C035F274AA}" type="presParOf" srcId="{32FBECF7-10E6-4487-AD6E-94A6C5C71DCA}" destId="{3297F726-A100-411F-A4E0-6E1FCF4FCBF7}" srcOrd="1" destOrd="0" presId="urn:microsoft.com/office/officeart/2005/8/layout/vList3"/>
    <dgm:cxn modelId="{F4D56A2D-4D4E-4A16-A327-1E9C7C1CF591}" type="presParOf" srcId="{9B38B45C-A484-4232-8C35-B27A2F74DD49}" destId="{7F96C30E-2876-4A7D-9E2F-A7B36AAA863A}" srcOrd="1" destOrd="0" presId="urn:microsoft.com/office/officeart/2005/8/layout/vList3"/>
    <dgm:cxn modelId="{C37285B9-14F8-451C-88F4-C1F040AE9F5A}" type="presParOf" srcId="{9B38B45C-A484-4232-8C35-B27A2F74DD49}" destId="{4AC820C3-45DB-4619-9B52-316EF068156A}" srcOrd="2" destOrd="0" presId="urn:microsoft.com/office/officeart/2005/8/layout/vList3"/>
    <dgm:cxn modelId="{05F4A766-E548-452F-BFEE-5685E3897C1C}" type="presParOf" srcId="{4AC820C3-45DB-4619-9B52-316EF068156A}" destId="{A75C2A8C-03D3-40D4-A7CA-89A998CC353C}" srcOrd="0" destOrd="0" presId="urn:microsoft.com/office/officeart/2005/8/layout/vList3"/>
    <dgm:cxn modelId="{3401307D-77F2-4B0F-AF20-2456CDB5EE96}" type="presParOf" srcId="{4AC820C3-45DB-4619-9B52-316EF068156A}" destId="{9C919B18-FC29-4C2D-B10B-DBBD4348F829}" srcOrd="1" destOrd="0" presId="urn:microsoft.com/office/officeart/2005/8/layout/vList3"/>
    <dgm:cxn modelId="{38624C37-446F-4454-9F6E-B74F273FFC27}" type="presParOf" srcId="{9B38B45C-A484-4232-8C35-B27A2F74DD49}" destId="{172205C1-AC88-4371-AB2C-2394E1004170}" srcOrd="3" destOrd="0" presId="urn:microsoft.com/office/officeart/2005/8/layout/vList3"/>
    <dgm:cxn modelId="{10EC98CA-1737-455C-A4DD-471A3FC6C041}" type="presParOf" srcId="{9B38B45C-A484-4232-8C35-B27A2F74DD49}" destId="{39BB1BD5-A26E-4E85-B383-78E7A0918AD3}" srcOrd="4" destOrd="0" presId="urn:microsoft.com/office/officeart/2005/8/layout/vList3"/>
    <dgm:cxn modelId="{29B977D4-DE8F-4B68-A291-D1582AC196CF}" type="presParOf" srcId="{39BB1BD5-A26E-4E85-B383-78E7A0918AD3}" destId="{FC293383-B512-44C7-B615-0D5AAAB0E255}" srcOrd="0" destOrd="0" presId="urn:microsoft.com/office/officeart/2005/8/layout/vList3"/>
    <dgm:cxn modelId="{69F02A0B-0D3D-4A95-9896-DF95FAE49166}" type="presParOf" srcId="{39BB1BD5-A26E-4E85-B383-78E7A0918AD3}" destId="{8BE8DC13-24B4-416C-A3AB-9BD58F892A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7F726-A100-411F-A4E0-6E1FCF4FCBF7}">
      <dsp:nvSpPr>
        <dsp:cNvPr id="0" name=""/>
        <dsp:cNvSpPr/>
      </dsp:nvSpPr>
      <dsp:spPr>
        <a:xfrm rot="10800000">
          <a:off x="1512590" y="878"/>
          <a:ext cx="4884302" cy="11293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ИИ-наставники для студентов</a:t>
          </a:r>
          <a:r>
            <a:rPr lang="ru-RU" sz="1300" kern="1200" dirty="0"/>
            <a:t>
🔹 Разработка виртуальных ассистентов-менторов, которые будут сопровождать студентов на протяжении всего курса, помогая с разбором сложных тем и анализируя их прогресс.</a:t>
          </a:r>
        </a:p>
      </dsp:txBody>
      <dsp:txXfrm rot="10800000">
        <a:off x="1794924" y="878"/>
        <a:ext cx="4601968" cy="1129337"/>
      </dsp:txXfrm>
    </dsp:sp>
    <dsp:sp modelId="{B0B3E3BD-6337-40FC-9197-6795AE54B9A8}">
      <dsp:nvSpPr>
        <dsp:cNvPr id="0" name=""/>
        <dsp:cNvSpPr/>
      </dsp:nvSpPr>
      <dsp:spPr>
        <a:xfrm>
          <a:off x="947922" y="878"/>
          <a:ext cx="1129337" cy="112933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19B18-FC29-4C2D-B10B-DBBD4348F829}">
      <dsp:nvSpPr>
        <dsp:cNvPr id="0" name=""/>
        <dsp:cNvSpPr/>
      </dsp:nvSpPr>
      <dsp:spPr>
        <a:xfrm rot="10800000">
          <a:off x="1512590" y="1467331"/>
          <a:ext cx="4884302" cy="11293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АИ-сценарии для изучения реальных кейсов</a:t>
          </a:r>
          <a:r>
            <a:rPr lang="ru-RU" sz="1300" kern="1200" dirty="0"/>
            <a:t>
🏢 Встроенные в программу интерактивные симуляции бизнес-ситуаций, судебных процессов, медицинских диагностик и других кейсов, где ИИ будет менять сценарий в зависимости от решений студента.</a:t>
          </a:r>
        </a:p>
      </dsp:txBody>
      <dsp:txXfrm rot="10800000">
        <a:off x="1794924" y="1467331"/>
        <a:ext cx="4601968" cy="1129337"/>
      </dsp:txXfrm>
    </dsp:sp>
    <dsp:sp modelId="{A75C2A8C-03D3-40D4-A7CA-89A998CC353C}">
      <dsp:nvSpPr>
        <dsp:cNvPr id="0" name=""/>
        <dsp:cNvSpPr/>
      </dsp:nvSpPr>
      <dsp:spPr>
        <a:xfrm>
          <a:off x="947922" y="1467331"/>
          <a:ext cx="1129337" cy="112933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8DC13-24B4-416C-A3AB-9BD58F892AC1}">
      <dsp:nvSpPr>
        <dsp:cNvPr id="0" name=""/>
        <dsp:cNvSpPr/>
      </dsp:nvSpPr>
      <dsp:spPr>
        <a:xfrm rot="10800000">
          <a:off x="1512590" y="2933784"/>
          <a:ext cx="4884302" cy="11293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</a:t>
          </a:r>
          <a:r>
            <a:rPr lang="ru-RU" sz="1300" b="1" kern="1200" dirty="0"/>
            <a:t>Геймификация обучения через ИИ</a:t>
          </a:r>
          <a:r>
            <a:rPr lang="ru-RU" sz="1300" kern="1200" dirty="0"/>
            <a:t>
🎮 Внедрение игровых механик с адаптивным уровнем сложности, где студенты могут проходить "квесты", соревноваться с виртуальными персонажами или участвовать в ИИ-симуляциях реальных ситуаций.</a:t>
          </a:r>
        </a:p>
      </dsp:txBody>
      <dsp:txXfrm rot="10800000">
        <a:off x="1794924" y="2933784"/>
        <a:ext cx="4601968" cy="1129337"/>
      </dsp:txXfrm>
    </dsp:sp>
    <dsp:sp modelId="{FC293383-B512-44C7-B615-0D5AAAB0E255}">
      <dsp:nvSpPr>
        <dsp:cNvPr id="0" name=""/>
        <dsp:cNvSpPr/>
      </dsp:nvSpPr>
      <dsp:spPr>
        <a:xfrm>
          <a:off x="947922" y="2933784"/>
          <a:ext cx="1129337" cy="112933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BE226-37A0-4C87-86B8-1BCB5ADAD3E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129B-257C-47E2-BD1C-D966126E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1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48C3C-ED89-41FD-BCE0-F4A2F05DCDC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E9E48-8680-4F70-B565-FD95C6B0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7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9E48-8680-4F70-B565-FD95C6B0EC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9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0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0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3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2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5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1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2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778A-F159-4525-8285-C88B6E071D3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unesco.org/en/digital-education/artificial-intelligenc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cs-media.computer.org/media/education/reports/CS2023.pdf" TargetMode="External"/><Relationship Id="rId5" Type="http://schemas.openxmlformats.org/officeDocument/2006/relationships/hyperlink" Target="https://aiindex.stanford.edu/wp-content/uploads/2024/05/HAI_AI-Index-Report-2024.pdf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learning.mit.edu/news/explore-world-artificial-intelligence-online-courses-m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i.stanford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air.berkeley.edu/index.html#hea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892480" cy="168604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Разработка инновационных образовательных программ исследовательского университета </a:t>
            </a:r>
            <a:b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</a:b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в контексте развития 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7363" y="6029662"/>
            <a:ext cx="1980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16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GB" sz="1600" b="1" i="1" dirty="0"/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20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 февраля 202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5</a:t>
            </a:r>
          </a:p>
          <a:p>
            <a:pPr algn="ctr"/>
            <a:endParaRPr lang="ru-RU" sz="16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789040"/>
            <a:ext cx="38624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Мансурова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Мадина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kk-KZ" dirty="0"/>
              <a:t>Заведующая кафедрой </a:t>
            </a:r>
          </a:p>
          <a:p>
            <a:r>
              <a:rPr lang="kk-KZ" dirty="0"/>
              <a:t>искусственного интеллекта и Big Data</a:t>
            </a:r>
          </a:p>
          <a:p>
            <a:r>
              <a:rPr lang="kk-KZ" dirty="0"/>
              <a:t>КазНУ им</a:t>
            </a:r>
            <a:r>
              <a:rPr lang="en-US" dirty="0"/>
              <a:t>.</a:t>
            </a:r>
            <a:r>
              <a:rPr lang="kk-KZ" dirty="0"/>
              <a:t> аль-Фараби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6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5520F-AE1D-C7F2-5C60-D5B1DC3D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06A53-B480-BFA0-F3BF-3919612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Вызовы и ограничения при внедрении ИИ в вузы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93AF88-58F5-C851-0FBB-796A630CCE72}"/>
              </a:ext>
            </a:extLst>
          </p:cNvPr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C8546-A871-E365-7E85-1E1313AEEAA2}"/>
              </a:ext>
            </a:extLst>
          </p:cNvPr>
          <p:cNvSpPr txBox="1"/>
          <p:nvPr/>
        </p:nvSpPr>
        <p:spPr>
          <a:xfrm>
            <a:off x="251520" y="2132856"/>
            <a:ext cx="86409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1200"/>
              </a:spcBef>
              <a:buFont typeface="+mj-lt"/>
              <a:buAutoNum type="arabicPeriod"/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Интеграция ИИ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Хотя многие вузы осознают потенциал искусственного интеллекта, отсутствует четкая стратегия систематического внедрения AI-инструментов и методик.</a:t>
            </a:r>
          </a:p>
          <a:p>
            <a:pPr algn="just" rtl="0" fontAlgn="base">
              <a:buFont typeface="+mj-lt"/>
              <a:buAutoNum type="arabicPeriod"/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Адаптация учебных планов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Традиционные образовательные программы не всегда успевают за быстрыми изменениями технологий. Возникает потребность в регулярном пересмотре курсов и внедрении новых дисциплин, связанных с данными, аналитикой и вопросами этики.</a:t>
            </a:r>
          </a:p>
          <a:p>
            <a:pPr algn="just" rtl="0" fontAlgn="base">
              <a:buFont typeface="+mj-lt"/>
              <a:buAutoNum type="arabicPeriod"/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Этические аспекты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Внедрение автоматизированных систем оценивания и анализа может вести к проблемам защиты персональных данных, а также усилению неравенства (например, при доступе к новейшим образовательным платформам).</a:t>
            </a:r>
          </a:p>
          <a:p>
            <a:pPr algn="just" rtl="0" fontAlgn="base">
              <a:buFont typeface="+mj-lt"/>
              <a:buAutoNum type="arabicPeriod"/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Подготовка преподавателей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Необходимо масштабное повышение квалификации профессорско-преподавательского состава, чтобы они могли эффективно использовать AI-инструменты и разрабатывать новые методы обучения.</a:t>
            </a:r>
          </a:p>
          <a:p>
            <a:pPr algn="just" rtl="0" fontAlgn="base">
              <a:spcAft>
                <a:spcPts val="1200"/>
              </a:spcAft>
              <a:buFont typeface="+mj-lt"/>
              <a:buAutoNum type="arabicPeriod"/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Финансирование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Организация современной AI-инфраструктуры (компьютерные мощности, аналитические платформы и т. д.) требует значительных инвестиций. Не все университеты, особенно региональные, располагают достаточными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266028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Атлас новых профессий и компетенций РК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675" t="24801" r="32675" b="3801"/>
          <a:stretch/>
        </p:blipFill>
        <p:spPr>
          <a:xfrm>
            <a:off x="5580112" y="1844824"/>
            <a:ext cx="3391767" cy="39313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E924FB-A67A-20FE-89EA-508FAEBC5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21" y="1835204"/>
            <a:ext cx="5236362" cy="8636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6B0C09-F5E4-C3BD-0D8D-A4E1FDB6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21" y="3083982"/>
            <a:ext cx="5214475" cy="26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0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Атлас новых профессий и компетенций РК в ИТ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9"/>
          <a:stretch/>
        </p:blipFill>
        <p:spPr bwMode="auto">
          <a:xfrm>
            <a:off x="179512" y="1844824"/>
            <a:ext cx="3816424" cy="232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221088"/>
            <a:ext cx="20281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/>
              <a:t>https://atlasbt.enbek.kz/industry/4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467309"/>
            <a:ext cx="3672408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Aft>
                <a:spcPts val="600"/>
              </a:spcAft>
            </a:pPr>
            <a:r>
              <a:rPr lang="ru-RU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рамках работы над Атласом данной отрасли было проведено 13 глубинных интервью, организовано анкетирование, посвященное прогнозированию будущего с 206 ведущими отраслевыми экспертами, и форсайт-сессия, в которой приняли участие 150 специалиста </a:t>
            </a:r>
            <a:r>
              <a:rPr lang="ru-RU" sz="1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области ИТ</a:t>
            </a:r>
            <a:r>
              <a:rPr lang="ru-RU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algn="l">
              <a:lnSpc>
                <a:spcPts val="1500"/>
              </a:lnSpc>
              <a:spcAft>
                <a:spcPts val="600"/>
              </a:spcAft>
            </a:pPr>
            <a:r>
              <a:rPr lang="ru-RU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итоге, были разработаны </a:t>
            </a:r>
            <a:r>
              <a:rPr lang="ru-RU" sz="1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40 новых профессий</a:t>
            </a:r>
            <a:r>
              <a:rPr lang="ru-RU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определены 6 трансформирующихся и 9 исчезающих профессий.</a:t>
            </a:r>
          </a:p>
          <a:p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B2F144-1EAE-E4F5-6B63-2F0CD3D26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844824"/>
            <a:ext cx="4896544" cy="10904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E5C1FE-E9E5-03F1-99AE-2DABD934C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3022933"/>
            <a:ext cx="4896544" cy="10904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683C90-EB7C-5579-29BB-220E3DC4C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172129"/>
            <a:ext cx="4896544" cy="21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K-12 AI curricula: a mapping of government-endorsed AI curricula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302" y="1723120"/>
            <a:ext cx="3466728" cy="409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/>
              <a:t>Рекомендации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8889" r="32115"/>
          <a:stretch/>
        </p:blipFill>
        <p:spPr bwMode="auto">
          <a:xfrm>
            <a:off x="729421" y="1927988"/>
            <a:ext cx="28803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1A3D94-6B57-0198-A622-64050527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88" y="2132856"/>
            <a:ext cx="2259255" cy="2930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F92A00-16A1-24B5-FA7B-C016CCAB0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088" y="2148874"/>
            <a:ext cx="2268942" cy="2930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46E086-91DF-78D8-9BC7-DD7411247C66}"/>
              </a:ext>
            </a:extLst>
          </p:cNvPr>
          <p:cNvSpPr txBox="1"/>
          <p:nvPr/>
        </p:nvSpPr>
        <p:spPr>
          <a:xfrm>
            <a:off x="4045848" y="5229200"/>
            <a:ext cx="2259255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Курсы искусственного интеллекта также обычно предлагаются в программах </a:t>
            </a:r>
            <a:r>
              <a:rPr lang="ru-KZ" sz="1050" dirty="0"/>
              <a:t>бакалавра, </a:t>
            </a:r>
            <a:r>
              <a:rPr lang="ru-RU" sz="1050" dirty="0"/>
              <a:t>магистратуры CS.</a:t>
            </a:r>
            <a:endParaRPr lang="ru-KZ" sz="1050" dirty="0"/>
          </a:p>
          <a:p>
            <a:r>
              <a:rPr lang="en-US" sz="1050" dirty="0">
                <a:hlinkClick r:id="rId5"/>
              </a:rPr>
              <a:t>https://aiindex.stanford.edu/wp-content/uploads/2024/05/HAI_AI-Index-Report-2024.pdf</a:t>
            </a:r>
            <a:r>
              <a:rPr lang="ru-KZ" sz="1050" dirty="0"/>
              <a:t>  </a:t>
            </a:r>
            <a:endParaRPr lang="ru-RU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A82C4-956C-534E-C993-A0D48AC85C00}"/>
              </a:ext>
            </a:extLst>
          </p:cNvPr>
          <p:cNvSpPr txBox="1"/>
          <p:nvPr/>
        </p:nvSpPr>
        <p:spPr>
          <a:xfrm>
            <a:off x="6437403" y="5229200"/>
            <a:ext cx="236336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050" dirty="0"/>
              <a:t>Организации, как </a:t>
            </a:r>
            <a:r>
              <a:rPr lang="en-US" sz="1050" dirty="0"/>
              <a:t>ACM, IEEE CS</a:t>
            </a:r>
            <a:r>
              <a:rPr lang="ru-KZ" sz="1050" dirty="0"/>
              <a:t> предлагают добавить ИИ в свои учебные планы</a:t>
            </a:r>
            <a:endParaRPr lang="en-US" sz="1050" dirty="0"/>
          </a:p>
          <a:p>
            <a:r>
              <a:rPr lang="en-US" sz="1050" dirty="0">
                <a:hlinkClick r:id="rId6"/>
              </a:rPr>
              <a:t>https://ieeecs-media.computer.org/media/education/reports/CS2023.pdf</a:t>
            </a:r>
            <a:r>
              <a:rPr lang="en-US" sz="1050" dirty="0"/>
              <a:t> </a:t>
            </a:r>
            <a:endParaRPr lang="ru-RU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84AC90-4275-2FB4-400C-59F760A07959}"/>
              </a:ext>
            </a:extLst>
          </p:cNvPr>
          <p:cNvSpPr txBox="1"/>
          <p:nvPr/>
        </p:nvSpPr>
        <p:spPr>
          <a:xfrm>
            <a:off x="343227" y="5552365"/>
            <a:ext cx="365270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0" i="0" dirty="0">
                <a:solidFill>
                  <a:srgbClr val="212121"/>
                </a:solidFill>
                <a:effectLst/>
                <a:latin typeface="Inter"/>
              </a:rPr>
              <a:t>ЮНЕСКО привержена оказанию поддержки государствам-членам в использовании потенциала технологий ИИ для достижения Повестки дня в области образования на период до 2030 года</a:t>
            </a:r>
            <a:endParaRPr lang="en-US" sz="1050" b="0" i="0" dirty="0">
              <a:solidFill>
                <a:srgbClr val="212121"/>
              </a:solidFill>
              <a:effectLst/>
              <a:latin typeface="Inter"/>
            </a:endParaRPr>
          </a:p>
          <a:p>
            <a:r>
              <a:rPr lang="ru-RU" sz="1050" dirty="0">
                <a:hlinkClick r:id="rId7"/>
              </a:rPr>
              <a:t>Искусственный интеллект в образовании | ЮНЕСКО</a:t>
            </a:r>
            <a:r>
              <a:rPr lang="en-US" sz="1050" dirty="0">
                <a:solidFill>
                  <a:srgbClr val="212121"/>
                </a:solidFill>
                <a:latin typeface="Inter"/>
              </a:rPr>
              <a:t> </a:t>
            </a:r>
            <a:endParaRPr lang="ru-KZ" sz="1050" dirty="0"/>
          </a:p>
        </p:txBody>
      </p:sp>
    </p:spTree>
    <p:extLst>
      <p:ext uri="{BB962C8B-B14F-4D97-AF65-F5344CB8AC3E}">
        <p14:creationId xmlns:p14="http://schemas.microsoft.com/office/powerpoint/2010/main" val="47428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Разработка ОП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 контексте 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Создание образовательной программы </a:t>
            </a:r>
            <a:r>
              <a:rPr lang="ru-RU" sz="1400" dirty="0"/>
              <a:t>(ОП), направленной на внедрение и развитие искусственного интеллекта (ИИ), </a:t>
            </a:r>
            <a:r>
              <a:rPr lang="ru-RU" sz="1400" b="1" dirty="0"/>
              <a:t>требует комплексного подхода</a:t>
            </a:r>
            <a:r>
              <a:rPr lang="ru-RU" sz="1400" dirty="0"/>
              <a:t>. На основе обсуждения можно спланировать </a:t>
            </a:r>
            <a:r>
              <a:rPr lang="ru-RU" sz="1400" b="1" dirty="0"/>
              <a:t>этапы внедрения ИИ в ОС</a:t>
            </a:r>
            <a:r>
              <a:rPr lang="ru-RU" sz="1400" dirty="0"/>
              <a:t>:</a:t>
            </a:r>
          </a:p>
          <a:p>
            <a:pPr marL="0" indent="0">
              <a:buNone/>
            </a:pPr>
            <a:r>
              <a:rPr lang="ru-RU" sz="1400" b="1" dirty="0"/>
              <a:t>1</a:t>
            </a:r>
            <a:r>
              <a:rPr lang="en-US" sz="1400" b="1" dirty="0"/>
              <a:t>. </a:t>
            </a:r>
            <a:r>
              <a:rPr lang="ru-RU" sz="1400" b="1" dirty="0"/>
              <a:t>Проектирование образовательной программы</a:t>
            </a:r>
          </a:p>
          <a:p>
            <a:pPr marL="0" indent="0">
              <a:buNone/>
            </a:pPr>
            <a:r>
              <a:rPr lang="ru-RU" sz="1400" u="sng" dirty="0">
                <a:solidFill>
                  <a:schemeClr val="bg1"/>
                </a:solidFill>
                <a:highlight>
                  <a:srgbClr val="0000FF"/>
                </a:highlight>
              </a:rPr>
              <a:t>1</a:t>
            </a:r>
            <a:r>
              <a:rPr lang="kk-KZ" sz="1400" u="sng" dirty="0">
                <a:solidFill>
                  <a:schemeClr val="bg1"/>
                </a:solidFill>
                <a:highlight>
                  <a:srgbClr val="0000FF"/>
                </a:highlight>
              </a:rPr>
              <a:t>.1. </a:t>
            </a:r>
            <a:r>
              <a:rPr lang="ru-RU" sz="1400" u="sng" dirty="0">
                <a:solidFill>
                  <a:schemeClr val="bg1"/>
                </a:solidFill>
                <a:highlight>
                  <a:srgbClr val="0000FF"/>
                </a:highlight>
              </a:rPr>
              <a:t>Определение целей и задач</a:t>
            </a:r>
          </a:p>
          <a:p>
            <a:pPr lvl="1"/>
            <a:r>
              <a:rPr lang="ru-RU" sz="1400" dirty="0"/>
              <a:t>Формирование профиля выпускника: какие знания, навыки и компетенции он должен освоить.</a:t>
            </a:r>
          </a:p>
          <a:p>
            <a:pPr lvl="1"/>
            <a:r>
              <a:rPr lang="ru-RU" sz="1400" dirty="0"/>
              <a:t>Соответствие государственным стандартам и требованиям аккредитации.</a:t>
            </a:r>
          </a:p>
          <a:p>
            <a:pPr marL="0" indent="0">
              <a:buNone/>
            </a:pPr>
            <a:r>
              <a:rPr lang="ru-RU" sz="1400" u="sng" dirty="0">
                <a:solidFill>
                  <a:schemeClr val="bg1"/>
                </a:solidFill>
                <a:highlight>
                  <a:srgbClr val="0000FF"/>
                </a:highlight>
              </a:rPr>
              <a:t>1.2. Разработка структуры ОП</a:t>
            </a:r>
          </a:p>
          <a:p>
            <a:pPr lvl="1"/>
            <a:r>
              <a:rPr lang="ru-RU" sz="1400" dirty="0"/>
              <a:t>Базовые курсы: Введение в ИИ, Машинное обучение, Облачные технологии и т.д.</a:t>
            </a:r>
          </a:p>
          <a:p>
            <a:pPr lvl="1"/>
            <a:r>
              <a:rPr lang="ru-RU" sz="1400" dirty="0"/>
              <a:t>Специализированные курсы: Глубокое обучение, AI в медицине, Нейросетевые архитектуры.</a:t>
            </a:r>
          </a:p>
          <a:p>
            <a:pPr lvl="1"/>
            <a:r>
              <a:rPr lang="ru-RU" sz="1400" dirty="0"/>
              <a:t>Проектная работа: Разработка реальных решений на основе ИИ.</a:t>
            </a:r>
          </a:p>
          <a:p>
            <a:pPr lvl="1"/>
            <a:r>
              <a:rPr lang="ru-RU" sz="1400" dirty="0"/>
              <a:t>Стажировки и взаимодействие с индустрией.</a:t>
            </a:r>
          </a:p>
          <a:p>
            <a:pPr marL="0" indent="0">
              <a:buNone/>
            </a:pPr>
            <a:r>
              <a:rPr lang="ru-RU" sz="1400" u="sng" dirty="0">
                <a:solidFill>
                  <a:schemeClr val="bg1"/>
                </a:solidFill>
                <a:highlight>
                  <a:srgbClr val="0000FF"/>
                </a:highlight>
              </a:rPr>
              <a:t>1.3. Внедрение адаптивных и интерактивных методик</a:t>
            </a:r>
          </a:p>
          <a:p>
            <a:pPr lvl="1"/>
            <a:r>
              <a:rPr lang="ru-RU" sz="1400" dirty="0"/>
              <a:t>Онлайн-курсы и платформы для обучения ИИ</a:t>
            </a:r>
          </a:p>
          <a:p>
            <a:pPr lvl="1"/>
            <a:r>
              <a:rPr lang="ru-RU" sz="1400" dirty="0"/>
              <a:t>VR/AR-симуляции и цифровые лаборатории.</a:t>
            </a:r>
          </a:p>
          <a:p>
            <a:pPr lvl="1"/>
            <a:r>
              <a:rPr lang="ru-RU" sz="1400" dirty="0"/>
              <a:t>Геймификация обучения (соревнования, CTF, AI-</a:t>
            </a:r>
            <a:r>
              <a:rPr lang="ru-RU" sz="1400" dirty="0" err="1"/>
              <a:t>хакатоны</a:t>
            </a:r>
            <a:r>
              <a:rPr lang="ru-RU" sz="1400" dirty="0"/>
              <a:t>).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6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Разработка ОП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 контексте 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2293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II. Внедрение и тестирование</a:t>
            </a:r>
          </a:p>
          <a:p>
            <a:pPr marL="0" indent="0">
              <a:buNone/>
            </a:pPr>
            <a:r>
              <a:rPr lang="ru-RU" sz="1600" b="1" dirty="0"/>
              <a:t>2.1. Запуск пилотных курсов</a:t>
            </a:r>
            <a:endParaRPr lang="ru-RU" sz="1600" dirty="0"/>
          </a:p>
          <a:p>
            <a:pPr lvl="1"/>
            <a:r>
              <a:rPr lang="ru-RU" sz="1400" dirty="0"/>
              <a:t>Подготовка первых учебных модулей и курсов.</a:t>
            </a:r>
          </a:p>
          <a:p>
            <a:pPr lvl="1"/>
            <a:r>
              <a:rPr lang="ru-RU" sz="1400" dirty="0"/>
              <a:t>Обучение первых групп студентов и сбор обратной связи.</a:t>
            </a:r>
          </a:p>
          <a:p>
            <a:pPr marL="742950" lvl="1" indent="-285750">
              <a:buFont typeface="+mj-lt"/>
              <a:buAutoNum type="arabicPeriod" startAt="7"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2.2. Корректировка на основе аналитики</a:t>
            </a:r>
            <a:endParaRPr lang="ru-RU" sz="1600" dirty="0"/>
          </a:p>
          <a:p>
            <a:pPr lvl="1"/>
            <a:r>
              <a:rPr lang="ru-RU" sz="1400" dirty="0"/>
              <a:t>Оценка эффективности через экзамены, тесты и отзывы.</a:t>
            </a:r>
          </a:p>
          <a:p>
            <a:pPr lvl="1"/>
            <a:r>
              <a:rPr lang="ru-RU" sz="1400" dirty="0"/>
              <a:t>Улучшение структуры программы и её адаптация к потребностям студентов.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EDED26-2F10-FFF8-1862-694A996FAD51}"/>
              </a:ext>
            </a:extLst>
          </p:cNvPr>
          <p:cNvSpPr/>
          <p:nvPr/>
        </p:nvSpPr>
        <p:spPr>
          <a:xfrm>
            <a:off x="5076056" y="4314800"/>
            <a:ext cx="3456384" cy="197449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Подготовка методических материалов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Обучение первой группы студентов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Сбор обратной связи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Оценка результатов обучения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Улучшение структуры программы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Внедрение новых технологий </a:t>
            </a: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7ECDC-93A4-0355-7AA9-BAD2C72F879E}"/>
              </a:ext>
            </a:extLst>
          </p:cNvPr>
          <p:cNvSpPr txBox="1"/>
          <p:nvPr/>
        </p:nvSpPr>
        <p:spPr>
          <a:xfrm>
            <a:off x="1149885" y="51165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Задачи этого этапа:</a:t>
            </a:r>
            <a:endParaRPr lang="ru-RU" dirty="0"/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DD7EB8F7-6011-47A8-F8ED-90D592388B94}"/>
              </a:ext>
            </a:extLst>
          </p:cNvPr>
          <p:cNvSpPr/>
          <p:nvPr/>
        </p:nvSpPr>
        <p:spPr>
          <a:xfrm>
            <a:off x="3779913" y="4941168"/>
            <a:ext cx="576064" cy="720080"/>
          </a:xfrm>
          <a:prstGeom prst="chevron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6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Разработка ОП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 контексте 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III</a:t>
            </a:r>
            <a:r>
              <a:rPr lang="ru-RU" sz="1800" b="1" dirty="0"/>
              <a:t>. Масштабирование и развитие</a:t>
            </a:r>
          </a:p>
          <a:p>
            <a:pPr marL="0" indent="0">
              <a:buNone/>
            </a:pPr>
            <a:r>
              <a:rPr lang="en-US" sz="1800" b="1" dirty="0"/>
              <a:t>3.1. </a:t>
            </a:r>
            <a:r>
              <a:rPr lang="ru-RU" sz="1800" b="1" dirty="0"/>
              <a:t>Интеграция с научными исследованиями</a:t>
            </a:r>
            <a:endParaRPr lang="ru-RU" sz="1800" dirty="0"/>
          </a:p>
          <a:p>
            <a:pPr lvl="1"/>
            <a:r>
              <a:rPr lang="ru-RU" sz="1800" dirty="0"/>
              <a:t>Включение студентов в проекты по разработке AI-приложений.</a:t>
            </a:r>
          </a:p>
          <a:p>
            <a:pPr lvl="1"/>
            <a:r>
              <a:rPr lang="ru-RU" sz="1800" dirty="0"/>
              <a:t>Создание R&amp;D-центров при университетах.</a:t>
            </a:r>
          </a:p>
          <a:p>
            <a:pPr lvl="1"/>
            <a:endParaRPr lang="ru-RU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1800" dirty="0"/>
              <a:t>Занимаются научными исследованиями в области ИИ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1800" dirty="0"/>
              <a:t>Создают инновационные технологии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1800" dirty="0"/>
              <a:t>Дают студентам возможность работать над реальными проектами, участвовать в грантах и стажировках.</a:t>
            </a:r>
            <a:endParaRPr lang="en-US" sz="1800" dirty="0"/>
          </a:p>
          <a:p>
            <a:pPr marL="742950" lvl="1" indent="-285750">
              <a:buFont typeface="+mj-lt"/>
              <a:buAutoNum type="arabicPeriod" startAt="9"/>
            </a:pPr>
            <a:endParaRPr lang="ru-RU" sz="1800" dirty="0"/>
          </a:p>
          <a:p>
            <a:pPr marL="0" indent="0">
              <a:buNone/>
            </a:pPr>
            <a:r>
              <a:rPr lang="en-US" sz="1800" b="1" dirty="0"/>
              <a:t>3.2. </a:t>
            </a:r>
            <a:r>
              <a:rPr lang="ru-RU" sz="1800" b="1" dirty="0"/>
              <a:t>Заключение партнёрств</a:t>
            </a:r>
            <a:endParaRPr lang="ru-RU" sz="1800" dirty="0"/>
          </a:p>
          <a:p>
            <a:pPr lvl="1"/>
            <a:r>
              <a:rPr lang="ru-RU" sz="1800" dirty="0" err="1"/>
              <a:t>Cотрудничество</a:t>
            </a:r>
            <a:r>
              <a:rPr lang="ru-RU" sz="1800" dirty="0"/>
              <a:t> с индустриальными партнёрами (Google, Microsoft, NVIDIA).</a:t>
            </a:r>
          </a:p>
          <a:p>
            <a:pPr lvl="1"/>
            <a:r>
              <a:rPr lang="ru-RU" sz="1800" dirty="0"/>
              <a:t>Совместные образовательные инициативы с зарубежными вузами.</a:t>
            </a:r>
          </a:p>
          <a:p>
            <a:pPr marL="457200" lvl="1" indent="0">
              <a:buNone/>
            </a:pPr>
            <a:endParaRPr lang="en-US" sz="1800" dirty="0"/>
          </a:p>
          <a:p>
            <a:pPr algn="just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изогнутая вверх 4">
            <a:extLst>
              <a:ext uri="{FF2B5EF4-FFF2-40B4-BE49-F238E27FC236}">
                <a16:creationId xmlns:a16="http://schemas.microsoft.com/office/drawing/2014/main" id="{9F7BB7E6-3A17-5415-9078-0E6E3B35C4DC}"/>
              </a:ext>
            </a:extLst>
          </p:cNvPr>
          <p:cNvSpPr/>
          <p:nvPr/>
        </p:nvSpPr>
        <p:spPr>
          <a:xfrm rot="5400000">
            <a:off x="179512" y="3284984"/>
            <a:ext cx="1224136" cy="360040"/>
          </a:xfrm>
          <a:prstGeom prst="bentUp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C66C-94B9-E58F-B0AC-B0BB7C7B1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7A8-7B9A-9220-495D-1023FAC0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1143000"/>
          </a:xfrm>
        </p:spPr>
        <p:txBody>
          <a:bodyPr>
            <a:noAutofit/>
          </a:bodyPr>
          <a:lstStyle/>
          <a:p>
            <a:r>
              <a:rPr lang="kk-KZ" sz="3200" b="1" dirty="0">
                <a:cs typeface="Times New Roman" panose="02020603050405020304" pitchFamily="18" charset="0"/>
              </a:rPr>
              <a:t>Развитие образования, ориентированного на </a:t>
            </a:r>
            <a:r>
              <a:rPr lang="ru-RU" sz="3200" b="1" dirty="0"/>
              <a:t>ИИ: </a:t>
            </a:r>
            <a:r>
              <a:rPr lang="ru-RU" sz="3200" b="1" i="1" dirty="0"/>
              <a:t>решения и рекомендации </a:t>
            </a:r>
            <a:endParaRPr lang="kk-KZ" sz="3200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4D38FD-204A-7770-BE56-EED1CE534D2D}"/>
              </a:ext>
            </a:extLst>
          </p:cNvPr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986AE09-2B11-7E43-A1DC-A1389369E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515152"/>
              </p:ext>
            </p:extLst>
          </p:nvPr>
        </p:nvGraphicFramePr>
        <p:xfrm>
          <a:off x="755576" y="1988840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68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Ключевые выводы внедрения ИИ в образовательные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Адаптивное обучение</a:t>
            </a:r>
            <a:r>
              <a:rPr lang="ru-RU" dirty="0"/>
              <a:t> – ИИ позволяет персонализировать процесс обучения, адаптируя содержание и сложность заданий под уровень студента.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Эффективность преподавания</a:t>
            </a:r>
            <a:r>
              <a:rPr lang="ru-RU" dirty="0"/>
              <a:t> – использование AI-инструментов автоматизирует проверку заданий, анализирует прогресс студентов и помогает преподавателям уделять больше времени сложным темам.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Развитие цифровых компетенций</a:t>
            </a:r>
            <a:r>
              <a:rPr lang="ru-RU" dirty="0"/>
              <a:t> – интеграция ИИ в учебный процесс готовит студентов к работе в высокотехнологичных отраслях, повышая их конкурентоспособность на рынке труда.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Новые методологии обучения</a:t>
            </a:r>
            <a:r>
              <a:rPr lang="ru-RU" dirty="0"/>
              <a:t> – применение чат-ботов, виртуальных ассистентов и генеративных моделей улучшает вовлеченность студентов и делает процесс обучения интерактивным.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Непрерывное улучшение образовательных программ</a:t>
            </a:r>
            <a:r>
              <a:rPr lang="ru-RU" dirty="0"/>
              <a:t> – анализ данных о результатах студентов позволяет постоянно оптимизировать содержание курсов и методики преподавания.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7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BED3-7A8E-6234-CDEB-2C9849BF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ACD300-F2FF-67D7-D17F-3B59DDBE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96326"/>
            <a:ext cx="8229600" cy="345638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Развитие инновационных образовательных программ в исследовательских университетах Казахстана в контексте стремительного прогресса ИИ открывает широкие возможности для повышения конкурентоспособности системы высшего образования.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Внедрение ИИ в образовательные программы не должно ограничиваться только автоматизацией проверок и адаптацией курсов. Самые эффективные решения – это те, которые делают обучение живым, интерактивным и индивидуализированным, создавая уникальный опыт для каждого студента.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2FB466-E5F1-8392-E105-0754647A7D8E}"/>
              </a:ext>
            </a:extLst>
          </p:cNvPr>
          <p:cNvSpPr/>
          <p:nvPr/>
        </p:nvSpPr>
        <p:spPr>
          <a:xfrm>
            <a:off x="6156176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68A31-6BD7-6996-845B-729EE40B1839}"/>
              </a:ext>
            </a:extLst>
          </p:cNvPr>
          <p:cNvSpPr txBox="1"/>
          <p:nvPr/>
        </p:nvSpPr>
        <p:spPr>
          <a:xfrm>
            <a:off x="2841322" y="476672"/>
            <a:ext cx="3482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1782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9E578-8C15-C925-1B24-30BC35F1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39187-0F7F-1BCE-189F-B158DBA4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/>
              <a:t>План адаптации ОП с развитием ИИ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091278-FAB9-6D45-D928-DABF84CA5A69}"/>
              </a:ext>
            </a:extLst>
          </p:cNvPr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9C53D-FA1A-B707-6542-073325B4E0D8}"/>
              </a:ext>
            </a:extLst>
          </p:cNvPr>
          <p:cNvSpPr/>
          <p:nvPr/>
        </p:nvSpPr>
        <p:spPr>
          <a:xfrm>
            <a:off x="549896" y="2276872"/>
            <a:ext cx="8136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контексте стремительного развития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искусственного интеллекта (ИИ)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высшее образование претерпевает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значительные изменения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Для исследовательских университетов, в том числе казахстанских, встает задача обновления и создания инновационных образовательных программ, способствующих подготовке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специалистов для цифровой экономики. </a:t>
            </a:r>
          </a:p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настоящей работе рассматривается роль ИИ в модернизации образовательных процессов и научных исследований, а также выделяются ключевые факторы успеха и вызовы, с которыми сталкиваются вузы. Анализируются глобальные инициативы приводятся примеры развития инновационных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AI-программ с учетом казахстанского контекста.</a:t>
            </a:r>
            <a:endParaRPr lang="en-US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Казахстана, в рамках государственной программы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«Цифровой Казахстан»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 долгосрочной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Стратегии «Казахстан-2050»,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приоритетом становится подготовка высококвалифицированных кадров, способных создавать и развивать интеллектуальные системы.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72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1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/>
              <a:t>План адаптации ОП с развитием 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16832" y="1988840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 развитием ИИ исследовательские университеты должны адаптировать образовательные программы, внедряя </a:t>
            </a:r>
            <a:r>
              <a:rPr lang="ru-RU" sz="1600" b="1" dirty="0"/>
              <a:t>новые методы обучения, цифровые платформы и междисциплинарные подходы</a:t>
            </a:r>
            <a:r>
              <a:rPr lang="ru-RU" sz="1600" dirty="0"/>
              <a:t>. Современные инновационные образовательные программы должны учитывать:</a:t>
            </a: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683568" y="3933056"/>
            <a:ext cx="2376264" cy="1944216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Автоматизация и персонализация обучения с ИИ</a:t>
            </a: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3455876" y="3933056"/>
            <a:ext cx="2376264" cy="1944216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Компетенции будущего (работа с ИИ, аналитика, улучшение с помощью ИИ)</a:t>
            </a: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6228184" y="3933056"/>
            <a:ext cx="2376264" cy="1944216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accent2">
                    <a:lumMod val="75000"/>
                  </a:schemeClr>
                </a:solidFill>
              </a:rPr>
              <a:t>Интеграция ИИ в исследовательскую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85633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468" y="274638"/>
            <a:ext cx="7154331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направления развития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060848"/>
            <a:ext cx="2843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16416" y="3573016"/>
            <a:ext cx="197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🔹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3" y="1882097"/>
            <a:ext cx="6430887" cy="68280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🔹 </a:t>
            </a:r>
            <a:r>
              <a:rPr lang="ru-RU" sz="1400" b="1" dirty="0">
                <a:solidFill>
                  <a:schemeClr val="bg1"/>
                </a:solidFill>
              </a:rPr>
              <a:t>Адаптивное обучение и персонализация</a:t>
            </a:r>
            <a:r>
              <a:rPr lang="ru-RU" sz="1400" dirty="0">
                <a:solidFill>
                  <a:schemeClr val="bg1"/>
                </a:solidFill>
              </a:rPr>
              <a:t> – использование ИИ для индивидуальных траекторий студентов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67743" y="2784441"/>
            <a:ext cx="6430887" cy="68280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🔹 </a:t>
            </a:r>
            <a:r>
              <a:rPr lang="ru-RU" sz="1400" b="1" dirty="0"/>
              <a:t>AI-</a:t>
            </a:r>
            <a:r>
              <a:rPr lang="ru-RU" sz="1400" b="1" dirty="0" err="1"/>
              <a:t>driven</a:t>
            </a:r>
            <a:r>
              <a:rPr lang="ru-RU" sz="1400" b="1" dirty="0"/>
              <a:t> платформы</a:t>
            </a:r>
            <a:r>
              <a:rPr lang="ru-RU" sz="1400" dirty="0"/>
              <a:t> – автоматизированные системы оценки знаний, рекомендательные системы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67743" y="3683456"/>
            <a:ext cx="6430887" cy="68280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🔹 </a:t>
            </a:r>
            <a:r>
              <a:rPr lang="ru-RU" sz="1400" b="1" dirty="0" err="1"/>
              <a:t>Интердисциплинарность</a:t>
            </a:r>
            <a:r>
              <a:rPr lang="ru-RU" sz="1400" dirty="0"/>
              <a:t> – программы на стыке ИИ и других дисциплин (медицина, бизнес, экология)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67743" y="4586043"/>
            <a:ext cx="6430887" cy="68280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🔹 </a:t>
            </a:r>
            <a:r>
              <a:rPr lang="ru-RU" sz="1400" b="1" dirty="0"/>
              <a:t>Практико-ориентированный подход</a:t>
            </a:r>
            <a:r>
              <a:rPr lang="ru-RU" sz="1400" dirty="0"/>
              <a:t> – дуальное обучение, проектные лаборатории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67743" y="5555693"/>
            <a:ext cx="6430887" cy="68280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🔹 </a:t>
            </a:r>
            <a:r>
              <a:rPr lang="ru-RU" sz="1400" b="1" dirty="0"/>
              <a:t>Этика и регулирование ИИ</a:t>
            </a:r>
            <a:r>
              <a:rPr lang="ru-RU" sz="1400" dirty="0"/>
              <a:t> – внедрение курсов по ответственному использованию ИИ</a:t>
            </a:r>
            <a:endParaRPr lang="ru-RU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1281047" y="1839740"/>
            <a:ext cx="951300" cy="76160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1274359" y="2731457"/>
            <a:ext cx="951300" cy="76160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1279736" y="3644059"/>
            <a:ext cx="951300" cy="76160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1274359" y="4546646"/>
            <a:ext cx="951300" cy="76160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1274359" y="5516296"/>
            <a:ext cx="951300" cy="76160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8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Примеры передовых инициатив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060848"/>
            <a:ext cx="4842056" cy="25821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0964" y="479715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С развитием искусственного интеллекта ландшафт работы стремительно меняется. </a:t>
            </a:r>
            <a:r>
              <a:rPr lang="ru-RU" sz="1100" b="1" dirty="0"/>
              <a:t>MIT </a:t>
            </a:r>
            <a:r>
              <a:rPr lang="ru-RU" sz="1100" b="1" dirty="0" err="1"/>
              <a:t>Open</a:t>
            </a:r>
            <a:r>
              <a:rPr lang="ru-RU" sz="1100" b="1" dirty="0"/>
              <a:t> </a:t>
            </a:r>
            <a:r>
              <a:rPr lang="ru-RU" sz="1100" b="1" dirty="0" err="1"/>
              <a:t>Learning</a:t>
            </a:r>
            <a:r>
              <a:rPr lang="ru-RU" sz="1100" b="1" dirty="0"/>
              <a:t> </a:t>
            </a:r>
            <a:r>
              <a:rPr lang="ru-RU" sz="1100" dirty="0"/>
              <a:t>предлагает онлайн-курсы и ресурсы, которые призваны вооружить учащихся и специалистов из разных отраслей компетенциями, необходимыми для достижения успеха в мире, </a:t>
            </a:r>
            <a:r>
              <a:rPr lang="ru-RU" sz="1100" b="1" dirty="0"/>
              <a:t>все больше управляемом ИИ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dirty="0">
                <a:hlinkClick r:id="rId3"/>
              </a:rPr>
              <a:t>https://openlearning.mit.edu/news/explore-world-artificial-intelligence-online-courses-mit</a:t>
            </a:r>
            <a:r>
              <a:rPr lang="ru-RU" sz="1100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060848"/>
            <a:ext cx="2873609" cy="36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7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6816E-F6F8-DBF1-1E8C-7D7109A97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73655-A50E-AB0B-C1D3-A9907503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Образовательная экосистема ENHANCE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45EBC6-CCF1-5649-ECFC-524A6CCC6D9B}"/>
              </a:ext>
            </a:extLst>
          </p:cNvPr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F9B0F-3286-8E74-2842-A35E43EB2938}"/>
              </a:ext>
            </a:extLst>
          </p:cNvPr>
          <p:cNvSpPr txBox="1"/>
          <p:nvPr/>
        </p:nvSpPr>
        <p:spPr>
          <a:xfrm>
            <a:off x="4860032" y="2276872"/>
            <a:ext cx="38267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ENHANCE </a:t>
            </a:r>
            <a:r>
              <a:rPr lang="ru-RU" sz="1400" dirty="0" err="1"/>
              <a:t>Innovative</a:t>
            </a:r>
            <a:r>
              <a:rPr lang="ru-RU" sz="1400" dirty="0"/>
              <a:t> Learning Campus3 внедряет междисциплинарные форматы обучения (MOOC, сертификатные курсы, школы выходного дня, тренинги), нацеленные на развитие навыков будущего. Ключевые особенности: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Акцент на решении глобальных вызовов и устойчивом развитии.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Развитие коллаборативной среды (смешанная модель обучения, онлайн и офлайн форматы).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Предоставление возможностей академического и профессионального обмена для студентов и преподавателей.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C055AF-2FDC-3F1C-3295-14AEA0B3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0" y="2060848"/>
            <a:ext cx="432921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8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Примеры передовых инициатив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6698" y="4828005"/>
            <a:ext cx="42861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err="1"/>
              <a:t>Стэнфордская</a:t>
            </a:r>
            <a:r>
              <a:rPr lang="ru-RU" sz="1100" b="1" dirty="0"/>
              <a:t> лаборатория искусственного интеллекта (SAIL) </a:t>
            </a:r>
            <a:r>
              <a:rPr lang="ru-RU" sz="1100" dirty="0"/>
              <a:t>является центром передового опыта в области исследований, преподавания, теории и практики искусственного интеллекта с момента своего основания </a:t>
            </a:r>
          </a:p>
          <a:p>
            <a:endParaRPr lang="kk-KZ" sz="1100" dirty="0"/>
          </a:p>
          <a:p>
            <a:r>
              <a:rPr lang="en-US" sz="1100" dirty="0">
                <a:hlinkClick r:id="rId2"/>
              </a:rPr>
              <a:t>https://ai.stanford.edu/</a:t>
            </a:r>
            <a:r>
              <a:rPr lang="kk-KZ" sz="1100" dirty="0"/>
              <a:t> 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41" y="2029995"/>
            <a:ext cx="4286159" cy="27980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8C35BE-12C1-1011-95AD-351EB0D96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044758"/>
            <a:ext cx="4355976" cy="2316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C93039-55FD-A08F-3365-CF9B2CB05192}"/>
              </a:ext>
            </a:extLst>
          </p:cNvPr>
          <p:cNvSpPr txBox="1"/>
          <p:nvPr/>
        </p:nvSpPr>
        <p:spPr>
          <a:xfrm>
            <a:off x="4572000" y="4477234"/>
            <a:ext cx="4587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П</a:t>
            </a:r>
            <a:r>
              <a:rPr lang="ru-RU" sz="1000" b="0" i="0" dirty="0">
                <a:effectLst/>
              </a:rPr>
              <a:t>реподаватели проводят </a:t>
            </a:r>
            <a:r>
              <a:rPr lang="ru-RU" sz="1000" b="1" i="0" dirty="0">
                <a:effectLst/>
              </a:rPr>
              <a:t>исследования мирового уровня </a:t>
            </a:r>
            <a:r>
              <a:rPr lang="ru-RU" sz="1000" b="0" i="0" dirty="0">
                <a:effectLst/>
              </a:rPr>
              <a:t>и признаны за развитие партнерских отношений с промышленностью и деловым сообществом </a:t>
            </a:r>
            <a:r>
              <a:rPr lang="ru-RU" sz="1000" b="1" i="0" dirty="0">
                <a:effectLst/>
              </a:rPr>
              <a:t>во всех областях искусственного интеллекта</a:t>
            </a:r>
            <a:r>
              <a:rPr lang="ru-RU" sz="1000" b="0" i="0" dirty="0">
                <a:effectLst/>
              </a:rPr>
              <a:t>, включая: </a:t>
            </a:r>
            <a:r>
              <a:rPr lang="ru-RU" sz="10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биомедицину и здравоохранение, вычислительную когнитивность и нейронауку, вычислительное образование, компьютерное зрение, эмпирическое машинное обучение, ориентированный на человека и творческий искусственный интеллект, обработку естественного языка и речь, обучение с подкреплением, робототехнику, а также статистическое или теоретическое машинное обучение.</a:t>
            </a:r>
            <a:endParaRPr lang="ru-RU" sz="10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0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Примеры передовых инициатив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21088"/>
            <a:ext cx="43009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Исследовательская лаборатория искусственного интеллекта Беркли (BAIR) объединяет исследователей </a:t>
            </a:r>
            <a:r>
              <a:rPr lang="ru-RU" sz="1100" b="1" dirty="0"/>
              <a:t>Калифорнийского университета в Беркли</a:t>
            </a:r>
            <a:r>
              <a:rPr lang="ru-RU" sz="1100" dirty="0"/>
              <a:t> в области </a:t>
            </a:r>
            <a:r>
              <a:rPr lang="ru-RU" sz="1100" b="1" dirty="0"/>
              <a:t>компьютерного зрения, машинного обучения, обработки естественного языка, планирования, управление и робототехника.</a:t>
            </a:r>
            <a:r>
              <a:rPr lang="ru-RU" sz="1100" dirty="0"/>
              <a:t> BAIR включает в себя более 50 преподавателей и более 300 аспирантов, а также </a:t>
            </a:r>
            <a:r>
              <a:rPr lang="ru-RU" sz="1100" dirty="0" err="1"/>
              <a:t>постдокторанты</a:t>
            </a:r>
            <a:r>
              <a:rPr lang="ru-RU" sz="1100" dirty="0"/>
              <a:t>, занимающиеся исследованиями фундаментальных достижений в вышеуказанных областях.</a:t>
            </a:r>
          </a:p>
          <a:p>
            <a:endParaRPr lang="ru-RU" sz="1100" dirty="0"/>
          </a:p>
          <a:p>
            <a:r>
              <a:rPr lang="en-US" sz="1100" dirty="0">
                <a:hlinkClick r:id="rId2"/>
              </a:rPr>
              <a:t>https://bair.berkeley.edu/index.html#header</a:t>
            </a:r>
            <a:r>
              <a:rPr lang="kk-KZ" sz="1100" dirty="0"/>
              <a:t> </a:t>
            </a:r>
            <a:endParaRPr lang="ru-RU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3DA0D8-141B-A9EB-7CE2-65A5B03B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00923" cy="22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B2AD4-B1D7-153B-6267-4CBD30F24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419" y="3256100"/>
            <a:ext cx="3815405" cy="25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5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9FDDE-92C6-72E6-2215-05FB8B780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4F17B-719A-D038-D099-2E4D0FCD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Опыт казахстанских университетов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6F1A0D-49CE-F52A-3CE6-AD053F37A815}"/>
              </a:ext>
            </a:extLst>
          </p:cNvPr>
          <p:cNvSpPr/>
          <p:nvPr/>
        </p:nvSpPr>
        <p:spPr>
          <a:xfrm>
            <a:off x="6138647" y="6525344"/>
            <a:ext cx="2987824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DB4AA3-5872-641A-3E19-A20401650661}"/>
              </a:ext>
            </a:extLst>
          </p:cNvPr>
          <p:cNvSpPr/>
          <p:nvPr/>
        </p:nvSpPr>
        <p:spPr>
          <a:xfrm>
            <a:off x="539552" y="2420888"/>
            <a:ext cx="8147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В Казахстане ряд ведущих вузов внедряют специализированные AI-программы, ориентированные на исследования и прикладные проекты.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Назарбаев Университет развивает междисциплинарные магистратуры и докторские программы, совмещающие Data Science и Computer Science с социальной и экономической проблематикой.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 err="1"/>
              <a:t>Алматинский</a:t>
            </a:r>
            <a:r>
              <a:rPr lang="ru-RU" sz="1400" dirty="0"/>
              <a:t> университет энергетики и связи (АУЭС) реализует курсы по машинному обучению и интеллектуальным системам для энергетики и промышленных производств.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В </a:t>
            </a:r>
            <a:r>
              <a:rPr lang="ru-RU" sz="1400" dirty="0" err="1"/>
              <a:t>КазНУ</a:t>
            </a:r>
            <a:r>
              <a:rPr lang="ru-RU" sz="1400" dirty="0"/>
              <a:t> реализуется докторская программа ИИ в медицине.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Параллельно вузы внедряют курсы цифровой грамотности и программирования на бакалавриате, чтобы формировать базовые компетенции по работе с данными у как можно более широкого круга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689034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c85c5e6fbf840932ff5f335f2456ae5dcf2dc8e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2" ma:contentTypeDescription="Создание документа." ma:contentTypeScope="" ma:versionID="3449a38386be4877b5290b3354a8506a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b706186b50ec193594a63d5cd623c9eb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4498E1-5E23-49B3-8D4A-AD8C6252C25F}"/>
</file>

<file path=customXml/itemProps2.xml><?xml version="1.0" encoding="utf-8"?>
<ds:datastoreItem xmlns:ds="http://schemas.openxmlformats.org/officeDocument/2006/customXml" ds:itemID="{6DB03FAC-AC2D-4D0F-991B-50DCFD4DDD73}"/>
</file>

<file path=customXml/itemProps3.xml><?xml version="1.0" encoding="utf-8"?>
<ds:datastoreItem xmlns:ds="http://schemas.openxmlformats.org/officeDocument/2006/customXml" ds:itemID="{28899BFF-BB0A-418F-860F-E28CEA3EA4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5149</TotalTime>
  <Words>1585</Words>
  <Application>Microsoft Office PowerPoint</Application>
  <PresentationFormat>Экран (4:3)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Inter</vt:lpstr>
      <vt:lpstr>Times New Roman</vt:lpstr>
      <vt:lpstr>Wingdings</vt:lpstr>
      <vt:lpstr>Тема Office</vt:lpstr>
      <vt:lpstr>Разработка инновационных образовательных программ исследовательского университета  в контексте развития ИИ</vt:lpstr>
      <vt:lpstr>План адаптации ОП с развитием ИИ</vt:lpstr>
      <vt:lpstr>План адаптации ОП с развитием ИИ</vt:lpstr>
      <vt:lpstr>Основные направления развития</vt:lpstr>
      <vt:lpstr>Примеры передовых инициатив</vt:lpstr>
      <vt:lpstr>Образовательная экосистема ENHANCE </vt:lpstr>
      <vt:lpstr>Примеры передовых инициатив</vt:lpstr>
      <vt:lpstr>Примеры передовых инициатив</vt:lpstr>
      <vt:lpstr>Опыт казахстанских университетов</vt:lpstr>
      <vt:lpstr>Вызовы и ограничения при внедрении ИИ в вузы</vt:lpstr>
      <vt:lpstr>Атлас новых профессий и компетенций РК</vt:lpstr>
      <vt:lpstr>Атлас новых профессий и компетенций РК в ИТ</vt:lpstr>
      <vt:lpstr>K-12 AI curricula: a mapping of government-endorsed AI curricula</vt:lpstr>
      <vt:lpstr>Разработка ОП в контексте ИИ</vt:lpstr>
      <vt:lpstr>Разработка ОП в контексте ИИ</vt:lpstr>
      <vt:lpstr>Разработка ОП в контексте ИИ</vt:lpstr>
      <vt:lpstr>Развитие образования, ориентированного на ИИ: решения и рекомендации </vt:lpstr>
      <vt:lpstr>Ключевые выводы внедрения ИИ в образовательные программы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Гладкий волнистый фон - шаблон презентации с сайта http://presentation-creation.ru</dc:title>
  <dc:creator>obstinate</dc:creator>
  <cp:keywords>шаблон для презентации, тема оформления презентации, фон презентации</cp:keywords>
  <dc:description>Шаблон презентации с сайта http://presentation-creation.ru/</dc:description>
  <cp:lastModifiedBy>Тлетай Шолпан</cp:lastModifiedBy>
  <cp:revision>276</cp:revision>
  <cp:lastPrinted>2018-06-15T04:38:33Z</cp:lastPrinted>
  <dcterms:created xsi:type="dcterms:W3CDTF">2017-09-04T16:25:52Z</dcterms:created>
  <dcterms:modified xsi:type="dcterms:W3CDTF">2025-02-20T03:22:04Z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